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67" r:id="rId12"/>
    <p:sldId id="265" r:id="rId13"/>
    <p:sldId id="266" r:id="rId14"/>
  </p:sldIdLst>
  <p:sldSz cx="18288000" cy="10287000"/>
  <p:notesSz cx="6858000" cy="9144000"/>
  <p:embeddedFontLst>
    <p:embeddedFont>
      <p:font typeface="Aptos Narrow" panose="020B0004020202020204" pitchFamily="34" charset="0"/>
      <p:regular r:id="rId16"/>
    </p:embeddedFont>
    <p:embeddedFont>
      <p:font typeface="Clear Sans Regular Bold" panose="020B0604020202020204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542" y="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BDB84-3005-90C0-7200-DAD6A805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DDC20C-EAE9-3872-BF5A-FB41D3F53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7E0C1-8AFB-CB13-1C23-6F63010410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EF2420-E5F2-7B1E-BF5A-E910A9E391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7BADA2-5522-3E93-FD3B-FEE5AAA7C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F125F-159A-E7C7-56DB-1A2D28C3DE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6DD78-00E8-95DB-C90C-6827DEF97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1171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63B1A-C598-2793-4463-7E39793B7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842E36-EAB0-3D81-AF5E-0464C66AE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BD7CE-B996-FA3D-2224-A379FEB204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1556C1-7E23-27E8-1CF0-B4C2F88C6E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24FEE12-0D2A-58C2-73B7-79DD01B3D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2F98F-B61C-4B86-4A7D-6960331234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D5844-A4D1-77D5-25CA-352568B308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796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0" y="-419100"/>
            <a:ext cx="11395779" cy="10299947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122310" y="2243994"/>
            <a:ext cx="6071691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Popularity of Content Categories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ACBE3-3DC4-41BE-4B89-58826EB2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5E7FCB5-45EE-EA8D-E467-5729EA0743BF}"/>
              </a:ext>
            </a:extLst>
          </p:cNvPr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8666A088-0A57-72B8-41B5-A593862A8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006AEB0C-C62D-1569-B6F2-1C3526030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BDF8C1C5-8EAA-C09A-6807-81042D6B9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9D15194-8EF2-2614-7B92-8E7E6B5B2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5EDFA0E9-3663-B9BF-A280-E9BDA354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524E33F7-2C15-28C0-7DC9-06EE07F95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463E13F1-7C6A-BB05-E94C-D5FAD5EF6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5C081A9-BC5F-B5B7-3299-1143705390FB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8FD8E511-7748-8E46-611B-9A2CA0B1D3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F5AF597A-EC68-3DB9-2339-90133A675D2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10E33427-040C-B1D2-4DCB-47BBDEC06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7DFD039-D438-7F15-ED68-B8D8F8C062F4}"/>
              </a:ext>
            </a:extLst>
          </p:cNvPr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110FCD2A-0245-0F6D-9E74-12E358FF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4FAACD0C-2ECA-4050-F58C-0A608682E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0C677D4A-CD22-101C-D4FD-55A8485D5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1661D108-67F6-47EC-0A73-F247BB15E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728BF0CA-BA0A-6BA6-D90A-32286D53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66AAB16E-7943-069F-C903-7AF5AF183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5A27062F-5B66-869D-410E-24B81396B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6045E898-F7CD-AC07-DDD0-CF431C74B088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EB4B998C-D826-18F4-D742-723F2EA18B78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90ED1060-6032-7E87-8029-E0EB8CBB00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EFE14124-6E91-FEA5-3D23-E563B1C8794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FD5E5E3D-9A34-C90B-2151-10F9B8EF6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843B753-121C-EB5A-A4B4-99F6F2A120A2}"/>
              </a:ext>
            </a:extLst>
          </p:cNvPr>
          <p:cNvSpPr txBox="1"/>
          <p:nvPr/>
        </p:nvSpPr>
        <p:spPr>
          <a:xfrm>
            <a:off x="4917060" y="7765836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Month with the most posts=</a:t>
            </a:r>
            <a:r>
              <a:rPr lang="en-US" sz="4000" b="1" dirty="0">
                <a:solidFill>
                  <a:srgbClr val="FF0000"/>
                </a:solidFill>
              </a:rPr>
              <a:t>May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B1245E4-18D1-E2B0-C00F-74B7F06BB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732445"/>
              </p:ext>
            </p:extLst>
          </p:nvPr>
        </p:nvGraphicFramePr>
        <p:xfrm>
          <a:off x="11705389" y="1427548"/>
          <a:ext cx="5150188" cy="832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278">
                  <a:extLst>
                    <a:ext uri="{9D8B030D-6E8A-4147-A177-3AD203B41FA5}">
                      <a16:colId xmlns:a16="http://schemas.microsoft.com/office/drawing/2014/main" val="868192999"/>
                    </a:ext>
                  </a:extLst>
                </a:gridCol>
                <a:gridCol w="3992910">
                  <a:extLst>
                    <a:ext uri="{9D8B030D-6E8A-4147-A177-3AD203B41FA5}">
                      <a16:colId xmlns:a16="http://schemas.microsoft.com/office/drawing/2014/main" val="326687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3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185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2138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693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2126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0655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2114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409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2092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183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2070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583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2056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186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577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2393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5522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2012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704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1974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5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3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1914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978727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CB5808F3-D994-64E5-26B5-10D1A6EFB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1847" y="1462497"/>
            <a:ext cx="66103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6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EED7114-0B36-4613-2D48-8FAED7FEF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207" y="1154610"/>
            <a:ext cx="11561063" cy="6896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9A53B43-BBCD-0B98-EFB9-4342FB39AA5F}"/>
              </a:ext>
            </a:extLst>
          </p:cNvPr>
          <p:cNvSpPr txBox="1"/>
          <p:nvPr/>
        </p:nvSpPr>
        <p:spPr>
          <a:xfrm>
            <a:off x="14470995" y="476897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Consolas" panose="020B0609020204030204" pitchFamily="49" charset="0"/>
              </a:rPr>
              <a:t>Animals-1,897</a:t>
            </a:r>
            <a:endParaRPr lang="en-US" sz="3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9E7DD5-6DE2-A513-AC80-768BD0B662B1}"/>
              </a:ext>
            </a:extLst>
          </p:cNvPr>
          <p:cNvSpPr txBox="1"/>
          <p:nvPr/>
        </p:nvSpPr>
        <p:spPr>
          <a:xfrm>
            <a:off x="14470995" y="1651309"/>
            <a:ext cx="34385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</a:rPr>
              <a:t>Category with Highest Reactions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4768387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057390" y="2253485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63674" y="6994458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4611115" y="1082078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C5B749-1746-69A7-FD42-DAEA7E92CDEA}"/>
              </a:ext>
            </a:extLst>
          </p:cNvPr>
          <p:cNvSpPr txBox="1"/>
          <p:nvPr/>
        </p:nvSpPr>
        <p:spPr>
          <a:xfrm>
            <a:off x="11409377" y="4351405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Category with highest reactions is </a:t>
            </a:r>
            <a:r>
              <a:rPr lang="en-US" sz="4000" b="1" dirty="0"/>
              <a:t>Animals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F6B86-58CF-C8BD-3304-99F80203FF34}"/>
              </a:ext>
            </a:extLst>
          </p:cNvPr>
          <p:cNvSpPr txBox="1"/>
          <p:nvPr/>
        </p:nvSpPr>
        <p:spPr>
          <a:xfrm>
            <a:off x="11637410" y="6746801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The number of unique categories </a:t>
            </a:r>
            <a:r>
              <a:rPr lang="en-US" sz="4000" b="1" dirty="0"/>
              <a:t>16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52FB1B0-A529-1417-40E1-3907FBF192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07966" y="9561668"/>
            <a:ext cx="942466" cy="2795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C197E5-01A6-F886-DDE2-6F44CBCAB486}"/>
              </a:ext>
            </a:extLst>
          </p:cNvPr>
          <p:cNvSpPr txBox="1"/>
          <p:nvPr/>
        </p:nvSpPr>
        <p:spPr>
          <a:xfrm>
            <a:off x="11561777" y="8818207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Month with the most posts is </a:t>
            </a:r>
            <a:r>
              <a:rPr lang="en-US" sz="4000" b="1" dirty="0"/>
              <a:t>May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A9168B-9B38-DD8F-1222-64E2B8603696}"/>
              </a:ext>
            </a:extLst>
          </p:cNvPr>
          <p:cNvSpPr txBox="1"/>
          <p:nvPr/>
        </p:nvSpPr>
        <p:spPr>
          <a:xfrm>
            <a:off x="11549176" y="1422876"/>
            <a:ext cx="541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Top 5 most popular categories are </a:t>
            </a:r>
            <a:r>
              <a:rPr lang="en-US" sz="4000" b="1" dirty="0"/>
              <a:t>animals, science, healthy eating, technology &amp; food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60376" y="768279"/>
            <a:ext cx="9002975" cy="8355526"/>
            <a:chOff x="-481620" y="-3356029"/>
            <a:chExt cx="12003967" cy="8070984"/>
          </a:xfrm>
        </p:grpSpPr>
        <p:sp>
          <p:nvSpPr>
            <p:cNvPr id="3" name="TextBox 3"/>
            <p:cNvSpPr txBox="1"/>
            <p:nvPr/>
          </p:nvSpPr>
          <p:spPr>
            <a:xfrm>
              <a:off x="-481620" y="-3356029"/>
              <a:ext cx="11564591" cy="1189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-80" dirty="0">
                  <a:solidFill>
                    <a:srgbClr val="FF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2244" y="-1044153"/>
              <a:ext cx="11564591" cy="5759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endParaRPr lang="en-US" sz="48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685800" indent="-685800">
                <a:lnSpc>
                  <a:spcPts val="2660"/>
                </a:lnSpc>
                <a:buFont typeface="Wingdings" panose="05000000000000000000" pitchFamily="2" charset="2"/>
                <a:buChar char="ü"/>
              </a:pPr>
              <a:r>
                <a:rPr lang="en-US" sz="4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793317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5400" dirty="0"/>
              <a:t>The Project aims to analyze the popularity of the contents and highlight the top 5 categories with the largest aggregate popularity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82002" y="1886361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322214" y="3912393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D0CB7B-AA2F-019F-BBC6-42C10BFF9D48}"/>
              </a:ext>
            </a:extLst>
          </p:cNvPr>
          <p:cNvSpPr txBox="1"/>
          <p:nvPr/>
        </p:nvSpPr>
        <p:spPr>
          <a:xfrm>
            <a:off x="10231800" y="647700"/>
            <a:ext cx="7768807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just">
              <a:buFont typeface="+mj-lt"/>
              <a:buAutoNum type="arabicPeriod"/>
            </a:pPr>
            <a:r>
              <a:rPr lang="en-US" sz="6000" dirty="0"/>
              <a:t>An audit of the big data practice  </a:t>
            </a:r>
          </a:p>
          <a:p>
            <a:pPr marL="1143000" indent="-1143000" algn="just">
              <a:buFont typeface="+mj-lt"/>
              <a:buAutoNum type="arabicPeriod"/>
            </a:pPr>
            <a:r>
              <a:rPr lang="en-US" sz="6000" dirty="0"/>
              <a:t>An analysis of the content categories that highlights the top 5 categories with the largest aggregate popularity </a:t>
            </a:r>
          </a:p>
          <a:p>
            <a:pPr marL="1143000" indent="-1143000" algn="just">
              <a:buFont typeface="+mj-lt"/>
              <a:buAutoNum type="arabicPeriod"/>
            </a:pPr>
            <a:r>
              <a:rPr lang="en-US" sz="6000" dirty="0"/>
              <a:t>Recommendations for a successful IPO </a:t>
            </a:r>
          </a:p>
          <a:p>
            <a:endParaRPr lang="en-US" sz="6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5798F80-BD6F-E838-1125-FA071109A748}"/>
              </a:ext>
            </a:extLst>
          </p:cNvPr>
          <p:cNvGrpSpPr>
            <a:grpSpLocks noChangeAspect="1"/>
          </p:cNvGrpSpPr>
          <p:nvPr/>
        </p:nvGrpSpPr>
        <p:grpSpPr>
          <a:xfrm>
            <a:off x="14983663" y="4506163"/>
            <a:ext cx="2085137" cy="2085137"/>
            <a:chOff x="0" y="0"/>
            <a:chExt cx="6350000" cy="6350000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DDDF26D-F6A2-8260-8B12-10D34402971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49B8110D-A43B-5126-247F-2B4FEDC0B36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445"/>
          <a:stretch/>
        </p:blipFill>
        <p:spPr>
          <a:xfrm>
            <a:off x="15093898" y="4540823"/>
            <a:ext cx="1373093" cy="1566670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38" name="Freeform 20">
            <a:extLst>
              <a:ext uri="{FF2B5EF4-FFF2-40B4-BE49-F238E27FC236}">
                <a16:creationId xmlns:a16="http://schemas.microsoft.com/office/drawing/2014/main" id="{D6942E4A-902A-8329-5B5D-2EADF05F3F20}"/>
              </a:ext>
            </a:extLst>
          </p:cNvPr>
          <p:cNvSpPr/>
          <p:nvPr/>
        </p:nvSpPr>
        <p:spPr>
          <a:xfrm>
            <a:off x="14601505" y="4286289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4693F7-CF93-BEE1-1B4F-BF6687622A09}"/>
              </a:ext>
            </a:extLst>
          </p:cNvPr>
          <p:cNvSpPr txBox="1"/>
          <p:nvPr/>
        </p:nvSpPr>
        <p:spPr>
          <a:xfrm>
            <a:off x="4343400" y="811583"/>
            <a:ext cx="6144430" cy="144655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Extraction of sample data </a:t>
            </a:r>
          </a:p>
          <a:p>
            <a:r>
              <a:rPr lang="en-US" sz="4400" dirty="0">
                <a:solidFill>
                  <a:schemeClr val="bg1"/>
                </a:solidFill>
              </a:rPr>
              <a:t>sets using SQL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82F11C-415C-A07D-6F96-1E511FBD9E92}"/>
              </a:ext>
            </a:extLst>
          </p:cNvPr>
          <p:cNvSpPr txBox="1"/>
          <p:nvPr/>
        </p:nvSpPr>
        <p:spPr>
          <a:xfrm>
            <a:off x="7880699" y="4433110"/>
            <a:ext cx="7892701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Merging of sample data set tables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0B3C1E-244D-D2B7-110F-F30F5B495A1B}"/>
              </a:ext>
            </a:extLst>
          </p:cNvPr>
          <p:cNvSpPr txBox="1"/>
          <p:nvPr/>
        </p:nvSpPr>
        <p:spPr>
          <a:xfrm>
            <a:off x="5764133" y="2668667"/>
            <a:ext cx="5894467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Cleaning the data sets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EFC187-A6C3-B890-A5E3-A8D834155EAC}"/>
              </a:ext>
            </a:extLst>
          </p:cNvPr>
          <p:cNvSpPr txBox="1"/>
          <p:nvPr/>
        </p:nvSpPr>
        <p:spPr>
          <a:xfrm>
            <a:off x="9492671" y="6032101"/>
            <a:ext cx="7499930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analysis and Visualization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8FB0AD-2647-6711-CCDA-5083205B3BE1}"/>
              </a:ext>
            </a:extLst>
          </p:cNvPr>
          <p:cNvSpPr txBox="1"/>
          <p:nvPr/>
        </p:nvSpPr>
        <p:spPr>
          <a:xfrm>
            <a:off x="11179806" y="7914222"/>
            <a:ext cx="7108194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Sharing the insights with team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3193" y="1905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4" name="Picture 13" descr="A pie chart with text on it&#10;&#10;Description automatically generated">
            <a:extLst>
              <a:ext uri="{FF2B5EF4-FFF2-40B4-BE49-F238E27FC236}">
                <a16:creationId xmlns:a16="http://schemas.microsoft.com/office/drawing/2014/main" id="{BAA872E6-6BD3-7706-D27D-9198C6D15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709" y="806053"/>
            <a:ext cx="5787053" cy="5674256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CB581E2-FB3F-F9FB-9A0C-1395A7783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08742"/>
              </p:ext>
            </p:extLst>
          </p:nvPr>
        </p:nvGraphicFramePr>
        <p:xfrm>
          <a:off x="11205547" y="1971991"/>
          <a:ext cx="6370500" cy="3239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250">
                  <a:extLst>
                    <a:ext uri="{9D8B030D-6E8A-4147-A177-3AD203B41FA5}">
                      <a16:colId xmlns:a16="http://schemas.microsoft.com/office/drawing/2014/main" val="2462202829"/>
                    </a:ext>
                  </a:extLst>
                </a:gridCol>
                <a:gridCol w="3185250">
                  <a:extLst>
                    <a:ext uri="{9D8B030D-6E8A-4147-A177-3AD203B41FA5}">
                      <a16:colId xmlns:a16="http://schemas.microsoft.com/office/drawing/2014/main" val="2518055237"/>
                    </a:ext>
                  </a:extLst>
                </a:gridCol>
              </a:tblGrid>
              <a:tr h="50916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049466"/>
                  </a:ext>
                </a:extLst>
              </a:tr>
              <a:tr h="5091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animals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74965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1434662"/>
                  </a:ext>
                </a:extLst>
              </a:tr>
              <a:tr h="50218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science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71168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83201719"/>
                  </a:ext>
                </a:extLst>
              </a:tr>
              <a:tr h="5091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healthy eating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69339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919831"/>
                  </a:ext>
                </a:extLst>
              </a:tr>
              <a:tr h="5091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68738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43849316"/>
                  </a:ext>
                </a:extLst>
              </a:tr>
              <a:tr h="5091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66676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56406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bar graph with text&#10;&#10;Description automatically generated">
            <a:extLst>
              <a:ext uri="{FF2B5EF4-FFF2-40B4-BE49-F238E27FC236}">
                <a16:creationId xmlns:a16="http://schemas.microsoft.com/office/drawing/2014/main" id="{17531663-2DF1-4EBE-57E2-D359350AC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049" y="1973906"/>
            <a:ext cx="6640939" cy="4682004"/>
          </a:xfrm>
          <a:prstGeom prst="rect">
            <a:avLst/>
          </a:prstGeom>
        </p:spPr>
      </p:pic>
      <p:pic>
        <p:nvPicPr>
          <p:cNvPr id="28" name="Picture 27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F9697C70-57B0-EF3B-99C0-E48EEA63C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7627" y="1718110"/>
            <a:ext cx="7939464" cy="5652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D7BFF-4CE4-70FB-D2AD-C7376E4C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AABB69-661C-BACA-00A6-47D352E14471}"/>
              </a:ext>
            </a:extLst>
          </p:cNvPr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4BE860D2-37D7-20DD-E2E8-0D26D278E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3222D6C1-39A8-4A3C-9CD0-9A9DA91A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6B41BCF2-C132-5389-5918-154E53B4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B25D43C-1175-B057-0A3B-9A85B425A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6EDECAE-69B0-C611-0805-F25E23E9B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B09337EF-6EEE-0A3E-39E8-A3FC6D437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6883DA1-47FC-989A-11F3-34AEF1B0F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9A9BB4B-FF1F-375E-187F-E5495388158D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48CCC150-AA0A-D59A-2A18-7052479089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CC5AD4A2-34CD-B978-CFF2-EDB692A99A6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060E918F-E0D4-66A2-E470-3366452E6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4AADC68-52DE-4863-0F0E-298D961CC974}"/>
              </a:ext>
            </a:extLst>
          </p:cNvPr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56424A79-B391-B9E2-C6C6-F5526F59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546BEA3E-D317-3A54-4731-2FE8A04F9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4E7CA699-0AAD-6A7C-4780-093D6D14B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655F1BFA-0C81-FBDD-C054-1FABC2811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2E1AC044-27DE-64A7-FAD0-0618EA8DF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75C3A688-E680-AFB8-0208-6B6EACE6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22F7291B-FFFA-BE8A-2A5F-5B8F2CA2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475DFE5B-850F-65B3-1CE1-423A310A0400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4068080-9D35-DB7F-E84E-2DAF98978C7B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622394A7-BB03-EDBC-5E6D-AD964E87AB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4203F63C-721D-0977-C39C-C088BF6E12F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5BD3DC1F-8BBE-9EDE-9726-5BE3BDEA0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910FD58-0DCE-EEA5-35BC-6EB6353EA819}"/>
              </a:ext>
            </a:extLst>
          </p:cNvPr>
          <p:cNvSpPr txBox="1"/>
          <p:nvPr/>
        </p:nvSpPr>
        <p:spPr>
          <a:xfrm>
            <a:off x="3962400" y="2247900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Categories=16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C728202-2BA6-90D4-0249-B2468C18C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98360"/>
              </p:ext>
            </p:extLst>
          </p:nvPr>
        </p:nvGraphicFramePr>
        <p:xfrm>
          <a:off x="10982657" y="1478280"/>
          <a:ext cx="5466246" cy="880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8690332"/>
                    </a:ext>
                  </a:extLst>
                </a:gridCol>
                <a:gridCol w="4094646">
                  <a:extLst>
                    <a:ext uri="{9D8B030D-6E8A-4147-A177-3AD203B41FA5}">
                      <a16:colId xmlns:a16="http://schemas.microsoft.com/office/drawing/2014/main" val="1040126384"/>
                    </a:ext>
                  </a:extLst>
                </a:gridCol>
              </a:tblGrid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9812466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Animals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2271021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Cooking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9926491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Culture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562012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Dogs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0741931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Education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2919444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Fitness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8913946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Food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1533297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Healthy eating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1482789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Public speaking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8116468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Science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1599319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Soccer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654783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Studying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0749021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Technology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3127154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Tennis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2195252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Travel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9359933"/>
                  </a:ext>
                </a:extLst>
              </a:tr>
              <a:tr h="4394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Veganism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5127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24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2668</TotalTime>
  <Words>262</Words>
  <Application>Microsoft Office PowerPoint</Application>
  <PresentationFormat>Custom</PresentationFormat>
  <Paragraphs>148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Clear Sans Regular Bold</vt:lpstr>
      <vt:lpstr>Calibri</vt:lpstr>
      <vt:lpstr>Arial</vt:lpstr>
      <vt:lpstr>Graphik Regular</vt:lpstr>
      <vt:lpstr>Aptos</vt:lpstr>
      <vt:lpstr>Wingdings</vt:lpstr>
      <vt:lpstr>Aptos Narrow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Joel Bwana</cp:lastModifiedBy>
  <cp:revision>16</cp:revision>
  <dcterms:created xsi:type="dcterms:W3CDTF">2006-08-16T00:00:00Z</dcterms:created>
  <dcterms:modified xsi:type="dcterms:W3CDTF">2025-02-01T20:07:59Z</dcterms:modified>
  <dc:identifier>DAEhDyfaYKE</dc:identifier>
</cp:coreProperties>
</file>